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5ADABF-D5F7-4020-9AF6-38B31510DA80}" type="datetimeFigureOut">
              <a:rPr lang="fa-IR" smtClean="0"/>
              <a:t>07/18/1442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4E406C-685E-476B-903F-86D65E7D76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118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B7A-C239-4EC6-9229-38961A154BE6}" type="datetime8">
              <a:rPr lang="fa-IR" smtClean="0"/>
              <a:t>مارس 1، 21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5F93-0301-4C97-8317-0A506E38764F}" type="datetime8">
              <a:rPr lang="fa-IR" smtClean="0"/>
              <a:t>مارس 1،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B981-C7E5-4E1A-859F-31C7EC45A847}" type="datetime8">
              <a:rPr lang="fa-IR" smtClean="0"/>
              <a:t>مارس 1،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1513-E05A-427B-A510-1A883467667A}" type="datetime8">
              <a:rPr lang="fa-IR" smtClean="0"/>
              <a:t>مارس 1،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E5AC-18FB-407A-8704-9624BF2BFC1D}" type="datetime8">
              <a:rPr lang="fa-IR" smtClean="0"/>
              <a:t>مارس 1،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‹#›</a:t>
            </a:fld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ABD-2BB4-4D66-8B41-EA576E02996A}" type="datetime8">
              <a:rPr lang="fa-IR" smtClean="0"/>
              <a:t>مارس 1،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12BA-EC7F-4ADB-9C99-E828B74ABFED}" type="datetime8">
              <a:rPr lang="fa-IR" smtClean="0"/>
              <a:t>مارس 1، 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D54-8A90-4B41-A060-5288027A01D0}" type="datetime8">
              <a:rPr lang="fa-IR" smtClean="0"/>
              <a:t>مارس 1، 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19D9-5DBB-41EC-8F5D-0B3E499B4731}" type="datetime8">
              <a:rPr lang="fa-IR" smtClean="0"/>
              <a:t>مارس 1، 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D25D-64AF-40C4-B90C-226036AE8891}" type="datetime8">
              <a:rPr lang="fa-IR" smtClean="0"/>
              <a:t>مارس 1،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5423-464E-446D-90B7-2026C55DF6AE}" type="datetime8">
              <a:rPr lang="fa-IR" smtClean="0"/>
              <a:t>مارس 1،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CC3A145-61DD-4C94-BAFF-39C2EC25C639}" type="datetime8">
              <a:rPr lang="fa-IR" smtClean="0"/>
              <a:t>مارس 1،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719E2C-E522-4767-B052-4EA1E86457E7}" type="slidenum">
              <a:rPr lang="fa-IR" smtClean="0"/>
              <a:t>‹#›</a:t>
            </a:fld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4267200"/>
          </a:xfrm>
        </p:spPr>
        <p:txBody>
          <a:bodyPr/>
          <a:lstStyle/>
          <a:p>
            <a:r>
              <a:rPr lang="en-US" dirty="0" smtClean="0"/>
              <a:t>ACEI/ARB classification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By: </a:t>
            </a:r>
            <a:r>
              <a:rPr lang="en-US" dirty="0" smtClean="0"/>
              <a:t>Dr. </a:t>
            </a:r>
            <a:r>
              <a:rPr lang="en-US" dirty="0" err="1" smtClean="0"/>
              <a:t>Elham</a:t>
            </a:r>
            <a:r>
              <a:rPr lang="en-US" dirty="0" smtClean="0"/>
              <a:t> </a:t>
            </a:r>
            <a:r>
              <a:rPr lang="en-US" dirty="0" err="1" smtClean="0"/>
              <a:t>Ahmadian</a:t>
            </a:r>
            <a:r>
              <a:rPr lang="en-US" dirty="0" smtClean="0"/>
              <a:t>, PhD of Medical Pharmacology, Ahmadian.elham@yahoo.com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1</a:t>
            </a:fld>
            <a:endParaRPr lang="fa-IR"/>
          </a:p>
        </p:txBody>
      </p:sp>
      <p:pic>
        <p:nvPicPr>
          <p:cNvPr id="1029" name="Picture 5" descr="C:\Users\SamSystemShargh\Desktop\nitrosamines_5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3F5"/>
              </a:clrFrom>
              <a:clrTo>
                <a:srgbClr val="F2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28" y="-1393"/>
            <a:ext cx="4216672" cy="316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ACEIs/ARBs in COVID-19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686800" cy="452596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Antihypertensive therapy with ACEIs/ARBs in patients with COVID-19 should be carefully continued, with carful monitoring to detect hypotension and </a:t>
            </a:r>
            <a:r>
              <a:rPr lang="en-US" dirty="0" smtClean="0">
                <a:solidFill>
                  <a:srgbClr val="FF0000"/>
                </a:solidFill>
              </a:rPr>
              <a:t>kidney injury</a:t>
            </a: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rt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ACE2 polymorphisms which might be connected with higher adverse outcomes need to be evaluated</a:t>
            </a:r>
            <a:endParaRPr lang="fa-I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70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600200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11</a:t>
            </a:fld>
            <a:endParaRPr lang="fa-I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44767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4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4624" y="-603448"/>
            <a:ext cx="11305256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Components of the renin-angiotensin system</a:t>
            </a:r>
            <a:endParaRPr lang="fa-IR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276"/>
            <a:ext cx="9252520" cy="60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05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603448"/>
            <a:ext cx="8229600" cy="1600200"/>
          </a:xfrm>
        </p:spPr>
        <p:txBody>
          <a:bodyPr/>
          <a:lstStyle/>
          <a:p>
            <a:r>
              <a:rPr lang="en-US" sz="4400" dirty="0" smtClean="0"/>
              <a:t>The effects of </a:t>
            </a:r>
            <a:r>
              <a:rPr lang="en-US" sz="4400" dirty="0" err="1" smtClean="0"/>
              <a:t>Ang</a:t>
            </a:r>
            <a:r>
              <a:rPr lang="en-US" sz="4400" dirty="0" smtClean="0"/>
              <a:t> II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8" t="12034" r="24479" b="13619"/>
          <a:stretch/>
        </p:blipFill>
        <p:spPr bwMode="auto">
          <a:xfrm>
            <a:off x="531102" y="800518"/>
            <a:ext cx="7632848" cy="607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1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Inhibitors of the Renin Angiotensin system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59571"/>
            <a:ext cx="8229600" cy="4525963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ACE inhibitors (ACEIs)</a:t>
            </a:r>
            <a:endParaRPr lang="fa-IR" sz="2000" b="1" dirty="0" smtClean="0">
              <a:solidFill>
                <a:schemeClr val="tx1"/>
              </a:solidFill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Angiotensin </a:t>
            </a:r>
            <a:r>
              <a:rPr lang="en-US" sz="2000" b="1" dirty="0" smtClean="0">
                <a:solidFill>
                  <a:schemeClr val="tx1"/>
                </a:solidFill>
              </a:rPr>
              <a:t>receptor </a:t>
            </a:r>
            <a:r>
              <a:rPr lang="en-US" sz="2000" b="1" dirty="0">
                <a:solidFill>
                  <a:schemeClr val="tx1"/>
                </a:solidFill>
              </a:rPr>
              <a:t>blockers (ARBs)</a:t>
            </a:r>
            <a:endParaRPr lang="fa-IR" sz="2000" b="1" dirty="0">
              <a:solidFill>
                <a:schemeClr val="tx1"/>
              </a:solidFill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/>
              <a:t>Direct renin inhibitors (DRIs)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t="11521" r="45909" b="15158"/>
          <a:stretch/>
        </p:blipFill>
        <p:spPr bwMode="auto">
          <a:xfrm>
            <a:off x="3931198" y="1340768"/>
            <a:ext cx="5377218" cy="536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09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600200"/>
          </a:xfrm>
        </p:spPr>
        <p:txBody>
          <a:bodyPr/>
          <a:lstStyle/>
          <a:p>
            <a:r>
              <a:rPr lang="en-US" dirty="0" smtClean="0"/>
              <a:t>ACEIs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589240"/>
          </a:xfrm>
        </p:spPr>
        <p:txBody>
          <a:bodyPr>
            <a:normAutofit/>
          </a:bodyPr>
          <a:lstStyle/>
          <a:p>
            <a:pPr marL="457200" indent="-457200" algn="l" rtl="0">
              <a:buAutoNum type="arabicPeriod"/>
            </a:pPr>
            <a:r>
              <a:rPr lang="en-US" dirty="0" smtClean="0"/>
              <a:t>Sulfhydryl-containing ACEIs: </a:t>
            </a:r>
            <a:r>
              <a:rPr lang="en-US" b="1" dirty="0" smtClean="0"/>
              <a:t>Captopril</a:t>
            </a:r>
          </a:p>
          <a:p>
            <a:pPr marL="0" indent="0" algn="l" rtl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Dicarboxyl</a:t>
            </a:r>
            <a:r>
              <a:rPr lang="en-US" dirty="0" smtClean="0"/>
              <a:t>-containing ACEIs: </a:t>
            </a:r>
            <a:r>
              <a:rPr lang="en-US" b="1" dirty="0" err="1" smtClean="0"/>
              <a:t>Enalaparil</a:t>
            </a:r>
            <a:r>
              <a:rPr lang="en-US" dirty="0" smtClean="0"/>
              <a:t>, Lisinopril,      Benazepril</a:t>
            </a:r>
          </a:p>
          <a:p>
            <a:pPr marL="0" indent="0" algn="l" rtl="0">
              <a:buNone/>
            </a:pPr>
            <a:r>
              <a:rPr lang="en-US" dirty="0" smtClean="0"/>
              <a:t>3. Phosphorus-containing ACEIs: </a:t>
            </a:r>
            <a:r>
              <a:rPr lang="en-US" b="1" dirty="0" err="1" smtClean="0"/>
              <a:t>Fosinopril</a:t>
            </a:r>
            <a:endParaRPr lang="en-US" b="1" dirty="0" smtClean="0"/>
          </a:p>
          <a:p>
            <a:pPr marL="0" indent="0" algn="l" rtl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Renal Clearance of ACEI </a:t>
            </a:r>
            <a:r>
              <a:rPr lang="en-US" b="1" dirty="0" smtClean="0">
                <a:solidFill>
                  <a:srgbClr val="7030A0"/>
                </a:solidFill>
              </a:rPr>
              <a:t>except </a:t>
            </a:r>
            <a:r>
              <a:rPr lang="en-US" b="1" dirty="0" smtClean="0">
                <a:solidFill>
                  <a:srgbClr val="7030A0"/>
                </a:solidFill>
              </a:rPr>
              <a:t>for </a:t>
            </a:r>
            <a:r>
              <a:rPr lang="en-US" b="1" dirty="0" err="1" smtClean="0">
                <a:solidFill>
                  <a:srgbClr val="7030A0"/>
                </a:solidFill>
              </a:rPr>
              <a:t>Fosinopril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40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572149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Adverse effects of ACEIs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Hypotension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Cough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Hyperkalemia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Acute renal failure</a:t>
            </a:r>
          </a:p>
          <a:p>
            <a:pPr algn="l" rtl="0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Fetopathic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potential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Angioedema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Drug interactions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Antacids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Capsaicin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K-sparing diuretics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Digoxin &amp; lithium </a:t>
            </a:r>
          </a:p>
          <a:p>
            <a:pPr marL="0" indent="0" algn="l" rtl="0">
              <a:buNone/>
            </a:pPr>
            <a:endParaRPr lang="fa-IR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6</a:t>
            </a:fld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65760" y="332656"/>
            <a:ext cx="4041648" cy="579382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chemeClr val="tx2"/>
                </a:solidFill>
              </a:rPr>
              <a:t>Therapeutical use of </a:t>
            </a:r>
            <a:r>
              <a:rPr lang="en-US" b="1" dirty="0" smtClean="0">
                <a:solidFill>
                  <a:schemeClr val="tx2"/>
                </a:solidFill>
              </a:rPr>
              <a:t>ACEIs</a:t>
            </a:r>
          </a:p>
          <a:p>
            <a:pPr algn="l" rt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Hypertension</a:t>
            </a:r>
          </a:p>
          <a:p>
            <a:pPr algn="l" rt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Left ventricular systemic dysfunction</a:t>
            </a:r>
          </a:p>
          <a:p>
            <a:pPr algn="l" rt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Acute myocardial infarction</a:t>
            </a:r>
          </a:p>
          <a:p>
            <a:pPr algn="l" rt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patients with high risk of cardiovascular events</a:t>
            </a:r>
          </a:p>
          <a:p>
            <a:pPr algn="l" rt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Diabetes mellitus and renal failure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algn="l" rtl="0"/>
            <a:endParaRPr lang="fa-I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en-US" dirty="0" smtClean="0"/>
              <a:t>ARBs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/>
              <a:t>Potent and selective inhibition of the functions of </a:t>
            </a:r>
            <a:r>
              <a:rPr lang="en-US" dirty="0" err="1" smtClean="0"/>
              <a:t>Ang</a:t>
            </a:r>
            <a:r>
              <a:rPr lang="en-US" dirty="0" smtClean="0"/>
              <a:t> II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/>
              <a:t>More effective blockade of the RAAS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/>
              <a:t>Increase renin release similar to ACEI but lead to the activation of AT2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/>
              <a:t>Low oral bioavailability and high protein binding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Drugs such as Losartan, Valsartan, </a:t>
            </a:r>
            <a:r>
              <a:rPr lang="en-US" b="1" dirty="0" err="1" smtClean="0">
                <a:solidFill>
                  <a:srgbClr val="00B050"/>
                </a:solidFill>
              </a:rPr>
              <a:t>Irbersatan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Azilsartan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Eprosartan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47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ARBs…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/>
              <a:t>Therapeutical indication: </a:t>
            </a:r>
            <a:r>
              <a:rPr lang="en-US" b="1" dirty="0" smtClean="0"/>
              <a:t>hypertension</a:t>
            </a:r>
            <a:r>
              <a:rPr lang="en-US" dirty="0" smtClean="0"/>
              <a:t>, </a:t>
            </a:r>
            <a:r>
              <a:rPr lang="en-US" b="1" dirty="0" smtClean="0"/>
              <a:t>diabetic nephropathy</a:t>
            </a:r>
            <a:r>
              <a:rPr lang="en-US" dirty="0" smtClean="0"/>
              <a:t> (</a:t>
            </a:r>
            <a:r>
              <a:rPr lang="en-US" dirty="0" err="1" smtClean="0"/>
              <a:t>Irbesartan</a:t>
            </a:r>
            <a:r>
              <a:rPr lang="en-US" dirty="0" smtClean="0"/>
              <a:t>, Losartan), </a:t>
            </a:r>
            <a:r>
              <a:rPr lang="en-US" b="1" dirty="0" smtClean="0"/>
              <a:t>Stroke prophylaxis </a:t>
            </a:r>
            <a:r>
              <a:rPr lang="en-US" dirty="0" smtClean="0"/>
              <a:t>(Losartan), </a:t>
            </a:r>
            <a:r>
              <a:rPr lang="en-US" b="1" dirty="0" smtClean="0"/>
              <a:t>heat failure &amp; Left ventricular dysfunction</a:t>
            </a:r>
            <a:r>
              <a:rPr lang="en-US" dirty="0" smtClean="0"/>
              <a:t>(Valsartan), </a:t>
            </a:r>
            <a:r>
              <a:rPr lang="en-US" b="1" dirty="0" smtClean="0"/>
              <a:t>Reno-protective effects in type 2 Diabetes mellitus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b="1" dirty="0" smtClean="0"/>
          </a:p>
          <a:p>
            <a:pPr algn="l" rtl="0">
              <a:buFont typeface="Wingdings" panose="05000000000000000000" pitchFamily="2" charset="2"/>
              <a:buChar char="v"/>
            </a:pPr>
            <a:endParaRPr lang="en-US" b="1" dirty="0"/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/>
              <a:t>Well tolerated drugs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66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US" sz="4800" dirty="0" smtClean="0"/>
              <a:t>ACEIs/ARBs in COVID-19</a:t>
            </a:r>
            <a:endParaRPr lang="fa-IR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9E2C-E522-4767-B052-4EA1E86457E7}" type="slidenum">
              <a:rPr lang="fa-IR" smtClean="0"/>
              <a:t>9</a:t>
            </a:fld>
            <a:endParaRPr lang="fa-IR"/>
          </a:p>
        </p:txBody>
      </p:sp>
      <p:pic>
        <p:nvPicPr>
          <p:cNvPr id="5122" name="Picture 2" descr="C:\Users\SamSystemShargh\Desktop\gr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" y="1700808"/>
            <a:ext cx="9118134" cy="5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352</TotalTime>
  <Words>265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ACEI/ARB classification</vt:lpstr>
      <vt:lpstr>Components of the renin-angiotensin system</vt:lpstr>
      <vt:lpstr>The effects of Ang II</vt:lpstr>
      <vt:lpstr>Inhibitors of the Renin Angiotensin system</vt:lpstr>
      <vt:lpstr>ACEIs</vt:lpstr>
      <vt:lpstr>PowerPoint Presentation</vt:lpstr>
      <vt:lpstr>ARBs</vt:lpstr>
      <vt:lpstr>ARBs…</vt:lpstr>
      <vt:lpstr>ACEIs/ARBs in COVID-19</vt:lpstr>
      <vt:lpstr>ACEIs/ARBs in COVID-19</vt:lpstr>
      <vt:lpstr>Thanks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SamSystemShargh</dc:creator>
  <cp:lastModifiedBy>SamSystemShargh</cp:lastModifiedBy>
  <cp:revision>21</cp:revision>
  <dcterms:created xsi:type="dcterms:W3CDTF">2021-02-27T05:55:43Z</dcterms:created>
  <dcterms:modified xsi:type="dcterms:W3CDTF">2021-03-01T05:42:49Z</dcterms:modified>
</cp:coreProperties>
</file>